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1139" r:id="rId3"/>
    <p:sldId id="1162" r:id="rId4"/>
    <p:sldId id="1144" r:id="rId5"/>
    <p:sldId id="1149" r:id="rId6"/>
    <p:sldId id="1160" r:id="rId7"/>
    <p:sldId id="1150" r:id="rId8"/>
    <p:sldId id="1163" r:id="rId9"/>
    <p:sldId id="1164" r:id="rId10"/>
    <p:sldId id="1165" r:id="rId11"/>
    <p:sldId id="1166" r:id="rId12"/>
    <p:sldId id="1171" r:id="rId13"/>
    <p:sldId id="1167" r:id="rId14"/>
    <p:sldId id="1168" r:id="rId15"/>
    <p:sldId id="1169" r:id="rId16"/>
    <p:sldId id="1170" r:id="rId17"/>
    <p:sldId id="1172" r:id="rId18"/>
    <p:sldId id="1173" r:id="rId19"/>
    <p:sldId id="1177" r:id="rId20"/>
    <p:sldId id="1174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BD8A"/>
    <a:srgbClr val="D9709E"/>
    <a:srgbClr val="E3F2E7"/>
    <a:srgbClr val="D8ECDD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196752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10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CONNECTIONS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2591242"/>
            <a:ext cx="11523345" cy="217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5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WRITING WORKSHOP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～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READING CLUB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204864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76BD8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过去时中的被动语态</a:t>
            </a:r>
            <a:endParaRPr lang="zh-CN" altLang="zh-CN" sz="1050">
              <a:solidFill>
                <a:srgbClr val="76BD8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一、过去进行时的被动语态与一般过去时的被动语态的区别</a:t>
            </a: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过去进行时的被动语态（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）表示过去某一时刻或某一段时间内正在进行的被动动作，而一般过去时的被动语态（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）则表示某个被动的动作已经完成。如：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Relief goods were being sent to the disaster areas this time yesterday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表示昨天这个时候救灾物资正在被运往灾区的路上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尚未到达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Relief goods were sent to the disaster areas last week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表示救灾物资被运往灾区的时间是上周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动作已经完成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破.eps" descr="id:21474869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79135" y="908720"/>
            <a:ext cx="550835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80" y="917346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一般过去时的被动语态和过去完成时的被动语态的区别</a:t>
            </a: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一般过去时的被动语态表示一个被动的动作发生在过去的某个时候；过去完成时的被动语态（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过去分词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）表示过去某一时间以前已经完成的被动动作，常与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等引导的时间状语连用。如：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writer’s new novel was translated into French last year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该作者的新小说被翻译成法语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time I got to school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son had been picked up by his uncle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当我到学校的时候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我的儿子已经被他叔叔接走了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80" y="917346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过去进行时的被动语态与现在分词的被动语态的区别</a:t>
            </a: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过去进行时的被动语态在句中作谓语动词；现在分词的被动语态（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 done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）在句中可作定语、状语或宾语补足语等，它表示正在进行的被动动作。如：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football match was being broadcast at this time last night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昨夜这个时候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足球比赛正在被转播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football match being broadcast at the moment is very exciting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此刻正在转播的球赛很振奋人心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42170"/>
            <a:ext cx="11485848" cy="334707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新课程标准提出的学科核心素养是学科育人价值的集中体现，是学生通过学科学习而逐步形成的正确价值观念、必备品格和关键能力。本单元以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人与社会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为主题，以研究报告、采访探讨、小说故事、新闻报道、戏剧节选等语言材料的形式，多维立体地呈现了社会关系的内涵、重要性及建构良好社会关系的态度与方法。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下面的语篇也是围绕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社会关系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这一主题，探讨成年人可以从孩子们的相处方式中得到什么启示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69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836712"/>
            <a:ext cx="5508357" cy="576064"/>
          </a:xfrm>
          <a:prstGeom prst="rect">
            <a:avLst/>
          </a:prstGeom>
        </p:spPr>
      </p:pic>
      <p:pic>
        <p:nvPicPr>
          <p:cNvPr id="5" name="素养解读.eps" descr="id:21474869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70670" y="1628800"/>
            <a:ext cx="9624766" cy="46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1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孩子间的无障碍相处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学习能力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children usually benefit from our wisdom and experience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are occasions when the tables are turned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 are constantly amazed by the world around them and are always stopping to notice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spend endless moments watching the behaviour of ants or other insects as we tap our feet impatiently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world is continuously new to them—as it should be to us if we weren’t so busy and distracted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675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 experience struck me over the past few weeks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new neighbours who are renting the house next door for six weeks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three children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holiday my grandchildren came to spend time with me and spent many hours playing with the kids next door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though they had never met them before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though they would probably never see them again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though they knew nothing about them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None of those details matter to children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don’t see black or white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Ashkenazi or Sephardi or any other distinctions that sometimes separate us as adults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something so touching about their innocence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about their instant connection that doesn’t allow for any hindrances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妨碍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every child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see a potential friend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 to play and hang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only see similarities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may sound simple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 is more complicated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we can learn from their eagerness to connect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their true blindness to any difference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from their expectations of good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3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become too judgmental to give people a chance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possible that if our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actually become permanent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relationship will change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get more complicated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more contact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some personality differences will surface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Maybe it’s the temporary nature of the situation that allows the uninhibited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无拘无束的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to flourish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doesn’t really matter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the point is they gave them a chance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didn’t come in with any prejudices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didn’t have any pre-existing concepts of who they would meet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this person stood 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who or what they couldn’t stand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04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424579"/>
            <a:ext cx="11485848" cy="106831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483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children usually benefit from our wisdom and experience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there are occasions when the tables are turned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 tables are turned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是关系副词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引导的限制性定语从句，先行词为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occasions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tables are turned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局面扭转，形势逆转，情况反转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们的孩子通常受益于我们的智慧和经验，但有时情况也会反转。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句型解读.eps" descr="id:21474869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2281343" cy="448121"/>
          </a:xfrm>
          <a:prstGeom prst="rect">
            <a:avLst/>
          </a:prstGeom>
        </p:spPr>
      </p:pic>
      <p:pic>
        <p:nvPicPr>
          <p:cNvPr id="7" name="分析.eps" descr="id:21474869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2617673"/>
            <a:ext cx="574032" cy="272767"/>
          </a:xfrm>
          <a:prstGeom prst="rect">
            <a:avLst/>
          </a:prstGeom>
        </p:spPr>
      </p:pic>
      <p:pic>
        <p:nvPicPr>
          <p:cNvPr id="8" name="译文.eps" descr="id:21474869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3660289"/>
            <a:ext cx="580817" cy="27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42588"/>
            <a:ext cx="11485848" cy="106831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2843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didn’t have any pre-existing concepts of who they would meet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this person stood 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who or what they couldn’t stand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本句中介词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后接三个并列宾语从句：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they would meet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this person stood for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who or what they couldn’t stand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他们对于会遇见什么样的人、这个人代表着什么、或者他们无法忍受什么样的人或事事先没有任何成见。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分析.eps" descr="id:21474869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135682"/>
            <a:ext cx="574032" cy="272767"/>
          </a:xfrm>
          <a:prstGeom prst="rect">
            <a:avLst/>
          </a:prstGeom>
        </p:spPr>
      </p:pic>
      <p:pic>
        <p:nvPicPr>
          <p:cNvPr id="8" name="译文.eps" descr="id:21474869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178298"/>
            <a:ext cx="580817" cy="27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0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23160"/>
            <a:ext cx="11377264" cy="67866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4821"/>
            <a:ext cx="11485848" cy="47205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有吸引力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呼吁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恳请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particularly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popular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吸引儿童的表演特别受欢迎。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design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groups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设计得要雅俗共赏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老少皆宜。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appeal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对某人有吸引力；使某人感兴趣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 to sb for sth/to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恳求某人某事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an appeal to sb for sth/to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恳求某人某事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witnessed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evidence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警方呼吁事故目击证人站出来提供证据。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29187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299801"/>
            <a:ext cx="7518935" cy="446718"/>
          </a:xfrm>
          <a:prstGeom prst="rect">
            <a:avLst/>
          </a:prstGeom>
        </p:spPr>
      </p:pic>
      <p:pic>
        <p:nvPicPr>
          <p:cNvPr id="8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3818287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constantly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总是，一直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distinction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区别，差异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complicated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复杂的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permanent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永久的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temporary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暂时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70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806379"/>
            <a:ext cx="2063590" cy="48051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69887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benefit from...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受益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amazed by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感到惊讶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 </a:t>
            </a:r>
            <a:r>
              <a:rPr lang="en-US" altLang="zh-CN" b="1" i="1" smtClean="0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重要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sb12.eps" descr="id:21474870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4167231"/>
            <a:ext cx="2061944" cy="51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483707"/>
            <a:ext cx="11485848" cy="873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276872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93480"/>
            <a:ext cx="11485848" cy="57996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appealing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吸引人的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22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715955"/>
            <a:ext cx="11485848" cy="1350852"/>
          </a:xfrm>
          <a:prstGeom prst="rect">
            <a:avLst/>
          </a:prstGeom>
        </p:spPr>
      </p:pic>
      <p:pic>
        <p:nvPicPr>
          <p:cNvPr id="11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509120"/>
            <a:ext cx="2069857" cy="3670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564127"/>
            <a:ext cx="11377264" cy="568729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340768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interrupt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打断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讲话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中断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行动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扰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interrupt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她举手打断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07124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interrupt... with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因某事打断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interrupted by...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television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interrupted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关掉电视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到一个不会被别人打扰到的地方。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interruption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打扰，插嘴，打岔；阻断物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interruption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连续地，不断地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32452" y="2276059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32793"/>
            <a:ext cx="11377264" cy="784753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709434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up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举起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支撑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耽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搁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interrupt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她举手打断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他举起地图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这样可以看得更清楚些。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Democrats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arguments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民主党人说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反对这项议案的言论站不住脚。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snowstorm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causing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delay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火车因暴风雪所阻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延误了。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back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阻碍，阻止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down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压制，镇压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等一等；别挂电话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 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伸出，张开；提供机会，给予希望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wheel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谁也挡不住历史的车轮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538979"/>
            <a:ext cx="11485848" cy="2410301"/>
          </a:xfrm>
          <a:prstGeom prst="rect">
            <a:avLst/>
          </a:prstGeom>
        </p:spPr>
      </p:pic>
      <p:pic>
        <p:nvPicPr>
          <p:cNvPr id="6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332144"/>
            <a:ext cx="2069857" cy="367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20111"/>
            <a:ext cx="11377264" cy="1216801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着手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Shylock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Antonio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当夏洛克发现这件事后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他开始向安东尼奥复仇。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他们出发时做了充分的准备。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off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出发；启程；激发；引起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out 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about doing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着手做某事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set up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建立，安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322955"/>
            <a:ext cx="11485848" cy="2410301"/>
          </a:xfrm>
          <a:prstGeom prst="rect">
            <a:avLst/>
          </a:prstGeom>
        </p:spPr>
      </p:pic>
      <p:pic>
        <p:nvPicPr>
          <p:cNvPr id="9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16120"/>
            <a:ext cx="2069857" cy="3670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999" y="1363058"/>
            <a:ext cx="11485848" cy="156188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Nowadays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word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hutong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come to mean more than just the alleys </a:t>
            </a:r>
            <a:r>
              <a:rPr lang="en-US" altLang="zh-CN" b="1" u="sng">
                <a:solidFill>
                  <a:srgbClr val="F08100"/>
                </a:solidFill>
                <a:uFill>
                  <a:solidFill>
                    <a:srgbClr val="F081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connect the </a:t>
            </a:r>
            <a:r>
              <a:rPr lang="en-US" altLang="zh-CN" b="1" u="sng" smtClean="0">
                <a:solidFill>
                  <a:srgbClr val="F08100"/>
                </a:solidFill>
                <a:uFill>
                  <a:solidFill>
                    <a:srgbClr val="F0810A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courtyards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一词不仅仅指连接四合院的小巷子。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后接名词，意为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不仅仅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后接数词，意为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多于，超过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与形容词或分词连用，意为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非常，十分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超过了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 6"/>
              <p:cNvSpPr/>
              <p:nvPr/>
            </p:nvSpPr>
            <p:spPr>
              <a:xfrm>
                <a:off x="915776" y="2348880"/>
                <a:ext cx="157767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F0810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定语从句</m:t>
                      </m:r>
                    </m:oMath>
                  </m:oMathPara>
                </a14:m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776" y="2348880"/>
                <a:ext cx="1577676" cy="461665"/>
              </a:xfrm>
              <a:prstGeom prst="rect">
                <a:avLst/>
              </a:prstGeom>
              <a:blipFill>
                <a:blip r:embed="rId6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537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214843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walk up Sanmiao Street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dates back 900 years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wander down Dongjiaominxiang—the longest hutong at 1.6 km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squeeze through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Qianshi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narrowest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wide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他们可以逛逛有着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年历史的三庙街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漫步在东交民巷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公里的最长的胡同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或者挤进钱币胡同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最窄处只有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厘米宽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which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引导的非限制性定语从句修饰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Sanmiao Street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。主句谓语部分是三个动词短语并列：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wander down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squeeze through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3227566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1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</TotalTime>
  <Words>1729</Words>
  <Application>Microsoft Office PowerPoint</Application>
  <PresentationFormat>自定义</PresentationFormat>
  <Paragraphs>88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448</cp:revision>
  <dcterms:created xsi:type="dcterms:W3CDTF">2020-11-06T05:24:00Z</dcterms:created>
  <dcterms:modified xsi:type="dcterms:W3CDTF">2025-10-13T12:59:48Z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